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Telegraf Bold" charset="1" panose="00000800000000000000"/>
      <p:regular r:id="rId18"/>
    </p:embeddedFont>
    <p:embeddedFont>
      <p:font typeface="Telegraf" charset="1" panose="00000500000000000000"/>
      <p:regular r:id="rId19"/>
    </p:embeddedFont>
    <p:embeddedFont>
      <p:font typeface="Telegraf Extra-Light" charset="1" panose="000003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2.png" Type="http://schemas.openxmlformats.org/officeDocument/2006/relationships/image"/><Relationship Id="rId4" Target="../media/image1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110388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704494"/>
            <a:ext cx="16488177" cy="154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1"/>
              </a:lnSpc>
              <a:spcBef>
                <a:spcPct val="0"/>
              </a:spcBef>
            </a:pPr>
            <a:r>
              <a:rPr lang="en-US" b="true" sz="8500" spc="42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ЛАБОРАТОРНА РОБОТА №4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88772"/>
            <a:ext cx="15392139" cy="92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5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“ОСОБИСТИЙ ЦИФРОВИЙ ПІДПИС”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32284"/>
            <a:ext cx="2554023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Виконала: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41529" y="8032284"/>
            <a:ext cx="3928552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Студентка 4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курсу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Групи 6.04.121.010.22.2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Махиня Я. О.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12742276" y="-5341984"/>
            <a:ext cx="643045" cy="12669823"/>
            <a:chOff x="0" y="0"/>
            <a:chExt cx="169362" cy="33369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362" cy="3336908"/>
            </a:xfrm>
            <a:custGeom>
              <a:avLst/>
              <a:gdLst/>
              <a:ahLst/>
              <a:cxnLst/>
              <a:rect r="r" b="b" t="t" l="l"/>
              <a:pathLst>
                <a:path h="333690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78653" y="783695"/>
            <a:ext cx="377028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7764" y="439935"/>
            <a:ext cx="643045" cy="9407130"/>
            <a:chOff x="0" y="0"/>
            <a:chExt cx="169362" cy="247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08865" y="-392510"/>
            <a:ext cx="6418688" cy="11072020"/>
            <a:chOff x="0" y="0"/>
            <a:chExt cx="1690519" cy="29160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0519" cy="2916088"/>
            </a:xfrm>
            <a:custGeom>
              <a:avLst/>
              <a:gdLst/>
              <a:ahLst/>
              <a:cxnLst/>
              <a:rect r="r" b="b" t="t" l="l"/>
              <a:pathLst>
                <a:path h="2916088" w="1690519">
                  <a:moveTo>
                    <a:pt x="0" y="0"/>
                  </a:moveTo>
                  <a:lnTo>
                    <a:pt x="1690519" y="0"/>
                  </a:lnTo>
                  <a:lnTo>
                    <a:pt x="169051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90519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40649" y="1104900"/>
            <a:ext cx="10722016" cy="99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ОСОБИСТИЙ ІНСАЙТ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55461" y="2684778"/>
            <a:ext cx="10003839" cy="1876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Створено файл document.txt з текстом "Привіт"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SHA-256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хеш: 5d41402abc4b2a76b9719d911017c592...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Змін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ила одну літеру: "привіт" (мала 'п')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Новий хеш: 8e296a067a37563370ded05f5a3bf3ec...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Повністю інший хеш від зміни 1 байта.</a:t>
            </a:r>
          </a:p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Висновок: Ефект лавини — зміна 1 біта змінює ~50% біт хешу. Це робить хеш-функції ідеальними для виявлення модифікацій.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037764" y="439935"/>
            <a:ext cx="643045" cy="9407130"/>
            <a:chOff x="0" y="0"/>
            <a:chExt cx="169362" cy="24775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-5400000">
            <a:off x="4079474" y="7300883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4415950" y="2353136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3591126" y="4967606"/>
            <a:ext cx="346964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55461" y="2228213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Експеримент з власними файлами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740649" y="2256153"/>
            <a:ext cx="333375" cy="333375"/>
            <a:chOff x="0" y="0"/>
            <a:chExt cx="87802" cy="878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255461" y="5265910"/>
            <a:ext cx="1000383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До 1970-х років: тільки симетричне шифрування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Той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самий ключ для шифрування та розшифрування.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RSA (1977): винахід асиметричного шифрування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Два ключі: приватний (секретний) + публічний (відкритий).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Щ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 зашифровано одним, розшифровується іншим.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ожна публікувати публічний ключ відкрито.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55461" y="4809345"/>
            <a:ext cx="9697216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Асиметричне шифрування — революція в криптографії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740649" y="4837285"/>
            <a:ext cx="333375" cy="333375"/>
            <a:chOff x="0" y="0"/>
            <a:chExt cx="87802" cy="878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255461" y="7580485"/>
            <a:ext cx="10003839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Традиційний підпис: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Легко підробити.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Можна скопіювати з одного документа на інший.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Не захищає від зміни документа після підписання.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Цифровий підпис: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Практично неможливо підробити без приватного ключа.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Унікальний для кожного документа (прив'язаний до хешу).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Автоматично виявляє будь-які зміни документа.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55461" y="7123920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Цифрові підписи vs традиційні підписи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740649" y="7151860"/>
            <a:ext cx="333375" cy="333375"/>
            <a:chOff x="0" y="0"/>
            <a:chExt cx="87802" cy="8780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97987"/>
            <a:ext cx="9445915" cy="186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ПЕРСПЕКТИВИ РОЗВИТКУ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6355" y="4462411"/>
            <a:ext cx="8999471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Заміна XOR на RSA-2048 через бібліотеку OpenSSL.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Генерація великих простих чисел (p, q).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Обчи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слення модуля n = p × q.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Обчислення функції Ейлера φ(n).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Вибір публічної експоненти e (зазвичай 65537).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Обчислення приватної експоненти d.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Підпис: s = m^d mod n.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Перевірка: m = s^e mod n.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786060" y="-392510"/>
            <a:ext cx="6667753" cy="11072020"/>
            <a:chOff x="0" y="0"/>
            <a:chExt cx="1756116" cy="29160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611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56116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573186" y="7058865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59300" y="439935"/>
            <a:ext cx="643045" cy="9407130"/>
            <a:chOff x="0" y="0"/>
            <a:chExt cx="169362" cy="24775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-5400000">
            <a:off x="16301010" y="7300883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6637486" y="2353136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5812664" y="4967606"/>
            <a:ext cx="346964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055434"/>
            <a:ext cx="1001307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Впровадження справжнього RSA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6355" y="7547875"/>
            <a:ext cx="914826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Підтримка множинних підписів (кілька осіб підписують один документ).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Часові мітки (timestamp) — доказ часу підписання.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Відкликання сертифікатів (certificate revocation lists).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7100835"/>
            <a:ext cx="1001307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Розширення функціональності</a:t>
            </a:r>
          </a:p>
        </p:txBody>
      </p:sp>
    </p:spTree>
  </p:cSld>
  <p:clrMapOvr>
    <a:masterClrMapping/>
  </p:clrMapOvr>
  <p:transition spd="slow">
    <p:cover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63527">
            <a:off x="-7121192" y="-2600222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4"/>
                </a:lnTo>
                <a:lnTo>
                  <a:pt x="0" y="654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60221" y="4650616"/>
            <a:ext cx="11367558" cy="120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4"/>
              </a:lnSpc>
            </a:pPr>
            <a:r>
              <a:rPr lang="en-US" b="true" sz="849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ДЯКУЮ ЗА УВАГУ!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96831" y="5851400"/>
            <a:ext cx="15294338" cy="212578"/>
            <a:chOff x="0" y="0"/>
            <a:chExt cx="4028138" cy="559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28138" cy="55988"/>
            </a:xfrm>
            <a:custGeom>
              <a:avLst/>
              <a:gdLst/>
              <a:ahLst/>
              <a:cxnLst/>
              <a:rect r="r" b="b" t="t" l="l"/>
              <a:pathLst>
                <a:path h="55988" w="4028138">
                  <a:moveTo>
                    <a:pt x="0" y="0"/>
                  </a:moveTo>
                  <a:lnTo>
                    <a:pt x="4028138" y="0"/>
                  </a:lnTo>
                  <a:lnTo>
                    <a:pt x="4028138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028138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2742276" y="-5341984"/>
            <a:ext cx="643045" cy="12669823"/>
            <a:chOff x="0" y="0"/>
            <a:chExt cx="169362" cy="33369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3336908"/>
            </a:xfrm>
            <a:custGeom>
              <a:avLst/>
              <a:gdLst/>
              <a:ahLst/>
              <a:cxnLst/>
              <a:rect r="r" b="b" t="t" l="l"/>
              <a:pathLst>
                <a:path h="333690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8653" y="783695"/>
            <a:ext cx="377028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8363527">
            <a:off x="12293055" y="7912853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9" y="0"/>
                </a:lnTo>
                <a:lnTo>
                  <a:pt x="15441309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69338" y="4140504"/>
            <a:ext cx="3616762" cy="5734854"/>
            <a:chOff x="0" y="0"/>
            <a:chExt cx="952563" cy="15104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9338" y="1898185"/>
            <a:ext cx="11540262" cy="1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ПОСТАНОВКА ЗАВДАННЯ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5750" y="5390426"/>
            <a:ext cx="2921050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Традиційні підписи легко підробити.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Відсутність гарантії автентичності електронних документів.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Неможливість довести, хто саме підписав документ.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Потреба в захисті цілісності даних.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65975" y="783695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803076" y="4140504"/>
            <a:ext cx="3616762" cy="5734854"/>
            <a:chOff x="0" y="0"/>
            <a:chExt cx="952563" cy="15104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136837" y="5326875"/>
            <a:ext cx="292105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Створити систему цифрових підписів, яка: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665250" y="4140504"/>
            <a:ext cx="3616762" cy="5734854"/>
            <a:chOff x="0" y="0"/>
            <a:chExt cx="952563" cy="15104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34163" y="4140504"/>
            <a:ext cx="3616762" cy="5734854"/>
            <a:chOff x="0" y="0"/>
            <a:chExt cx="952563" cy="151041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097373" y="5390426"/>
            <a:ext cx="2921050" cy="4010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Генерація ключів з персональних даних через SHA-256.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Створен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ня підпису: хешування документа + шифрув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ання приватним ключем.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Пе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ревірка підпису: розшифрування публічним ключем + порівняння хешів.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Підтримка SHA-256, SHA-512, MD5.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Виявлення підробок та модифікацій.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136837" y="5904776"/>
            <a:ext cx="3050536" cy="3743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Генерує пару ключів (приватний + публічний) з персональних даних.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Створює цифровий підпис документа через хешування та асимметричне шифрування.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Перевіряє автентичність підпису та цілісність документа.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Виявляє будь-які модифікації документа або підробку підпису.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98625" y="5390426"/>
            <a:ext cx="29210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C++17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Qt 6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QCryptographicHash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Модульна арифметика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17194" y="4661764"/>
            <a:ext cx="2921050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ПРОБЛЕМАТИКА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36837" y="4661764"/>
            <a:ext cx="2921050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МЕТА РОБОТИ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27200" y="4517301"/>
            <a:ext cx="292105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ТЕХНОЛОГІЧНА ОСНОВА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20155" y="4518888"/>
            <a:ext cx="3065329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ФУНКЦІОНАЛЬНІ МОЖЛИВОСТІ</a:t>
            </a:r>
          </a:p>
        </p:txBody>
      </p: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10460">
            <a:off x="-7941720" y="-3101066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9"/>
                </a:lnTo>
                <a:lnTo>
                  <a:pt x="0" y="717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5422634" y="-3897674"/>
            <a:ext cx="643045" cy="9407130"/>
            <a:chOff x="0" y="0"/>
            <a:chExt cx="169362" cy="2477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2482" y="8924925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69861" y="8924925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4097115"/>
            <a:ext cx="7746575" cy="4599529"/>
          </a:xfrm>
          <a:custGeom>
            <a:avLst/>
            <a:gdLst/>
            <a:ahLst/>
            <a:cxnLst/>
            <a:rect r="r" b="b" t="t" l="l"/>
            <a:pathLst>
              <a:path h="4599529" w="7746575">
                <a:moveTo>
                  <a:pt x="0" y="0"/>
                </a:moveTo>
                <a:lnTo>
                  <a:pt x="7746575" y="0"/>
                </a:lnTo>
                <a:lnTo>
                  <a:pt x="7746575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69861" y="4097115"/>
            <a:ext cx="7762918" cy="4599529"/>
          </a:xfrm>
          <a:custGeom>
            <a:avLst/>
            <a:gdLst/>
            <a:ahLst/>
            <a:cxnLst/>
            <a:rect r="r" b="b" t="t" l="l"/>
            <a:pathLst>
              <a:path h="4599529" w="7762918">
                <a:moveTo>
                  <a:pt x="0" y="0"/>
                </a:moveTo>
                <a:lnTo>
                  <a:pt x="7762917" y="0"/>
                </a:lnTo>
                <a:lnTo>
                  <a:pt x="7762917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0591" y="1711149"/>
            <a:ext cx="11540262" cy="1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ДЕМОНСТРАЦІЯ РОБОТИ ПРОГРАМИ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64404" y="596658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48627" y="59665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37228" y="596658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83472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1: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Генерація ключів.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00850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2: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Створення підпису.</a:t>
            </a:r>
          </a:p>
        </p:txBody>
      </p: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10460">
            <a:off x="-7941720" y="-3101066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9"/>
                </a:lnTo>
                <a:lnTo>
                  <a:pt x="0" y="717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5422634" y="-3897674"/>
            <a:ext cx="643045" cy="9407130"/>
            <a:chOff x="0" y="0"/>
            <a:chExt cx="169362" cy="2477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0591" y="8924925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13622" y="8924925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40591" y="4097115"/>
            <a:ext cx="6739236" cy="4599529"/>
          </a:xfrm>
          <a:custGeom>
            <a:avLst/>
            <a:gdLst/>
            <a:ahLst/>
            <a:cxnLst/>
            <a:rect r="r" b="b" t="t" l="l"/>
            <a:pathLst>
              <a:path h="4599529" w="6739236">
                <a:moveTo>
                  <a:pt x="0" y="0"/>
                </a:moveTo>
                <a:lnTo>
                  <a:pt x="6739236" y="0"/>
                </a:lnTo>
                <a:lnTo>
                  <a:pt x="6739236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40591" y="4097115"/>
            <a:ext cx="7730300" cy="4599529"/>
          </a:xfrm>
          <a:custGeom>
            <a:avLst/>
            <a:gdLst/>
            <a:ahLst/>
            <a:cxnLst/>
            <a:rect r="r" b="b" t="t" l="l"/>
            <a:pathLst>
              <a:path h="4599529" w="7730300">
                <a:moveTo>
                  <a:pt x="0" y="0"/>
                </a:moveTo>
                <a:lnTo>
                  <a:pt x="7730300" y="0"/>
                </a:lnTo>
                <a:lnTo>
                  <a:pt x="7730300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529000" y="4097115"/>
            <a:ext cx="7730300" cy="4599529"/>
          </a:xfrm>
          <a:custGeom>
            <a:avLst/>
            <a:gdLst/>
            <a:ahLst/>
            <a:cxnLst/>
            <a:rect r="r" b="b" t="t" l="l"/>
            <a:pathLst>
              <a:path h="4599529" w="7730300">
                <a:moveTo>
                  <a:pt x="0" y="0"/>
                </a:moveTo>
                <a:lnTo>
                  <a:pt x="7730300" y="0"/>
                </a:lnTo>
                <a:lnTo>
                  <a:pt x="7730300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40591" y="1711149"/>
            <a:ext cx="11540262" cy="1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ДЕМОНСТРАЦІЯ РОБОТИ ПРОГРАМИ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64404" y="596658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448627" y="59665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3937228" y="596658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571580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3: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Перевірка дійсного підпису (Підпис дійсний).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944611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3: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Перевірка дійсного підпису (Підпис підроблений).</a:t>
            </a: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10460">
            <a:off x="-7941720" y="-3101066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9"/>
                </a:lnTo>
                <a:lnTo>
                  <a:pt x="0" y="717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5422634" y="-3897674"/>
            <a:ext cx="643045" cy="9407130"/>
            <a:chOff x="0" y="0"/>
            <a:chExt cx="169362" cy="2477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221161" y="8924925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5221161" y="4097115"/>
            <a:ext cx="7730300" cy="4599529"/>
          </a:xfrm>
          <a:custGeom>
            <a:avLst/>
            <a:gdLst/>
            <a:ahLst/>
            <a:cxnLst/>
            <a:rect r="r" b="b" t="t" l="l"/>
            <a:pathLst>
              <a:path h="4599529" w="7730300">
                <a:moveTo>
                  <a:pt x="0" y="0"/>
                </a:moveTo>
                <a:lnTo>
                  <a:pt x="7730300" y="0"/>
                </a:lnTo>
                <a:lnTo>
                  <a:pt x="7730300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40591" y="1711149"/>
            <a:ext cx="11540262" cy="1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ДЕМОНСТРАЦІЯ РОБОТИ ПРОГРАМИ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64404" y="596658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7448627" y="59665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937228" y="596658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752150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4: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Покроковий алгоритм.</a:t>
            </a:r>
          </a:p>
        </p:txBody>
      </p: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269855"/>
            <a:ext cx="12765895" cy="99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1279340" y="-3806845"/>
            <a:ext cx="643045" cy="9407130"/>
            <a:chOff x="0" y="0"/>
            <a:chExt cx="169362" cy="247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21110" y="68748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5333" y="68748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3934" y="687487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1779" y="4390470"/>
            <a:ext cx="6135949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АРХІТЕКТУРА СИСТЕМИ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0091" y="4528783"/>
            <a:ext cx="8091916" cy="2943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lab04/Digital Signature/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Main.cpp               # Точка входу в програму.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DigitalSignatureEngine.h       # Заголовок движка цифрових підписів.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DigitalSignatureEngine.cpp      # Реалізація алгоритмів підписів.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DigitalSignatureWindow.h       # Заголовок головного вікна.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DigitalSignatureWindow.cpp      # Конструктор та базова ініціалізація.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DigitalSignatureWindow_UI.cpp    # Створення інтерфейсу (4 вкладки).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DigitalSignatureWindow_Slots.cpp   # Обробники подій (слоти).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DigitalSignatureWindow_Helpers.cpp  # Допоміжні методи та стилі.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└── lab04.pro              # Файл проєкту Qt (qmake).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└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── README.md            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0091" y="3741283"/>
            <a:ext cx="697003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Архітектура системи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3782776"/>
            <a:ext cx="333375" cy="333375"/>
            <a:chOff x="0" y="0"/>
            <a:chExt cx="87802" cy="878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594507" y="4528783"/>
            <a:ext cx="5709920" cy="2143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C++: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продуктивність, контроль над пам'яттю, швидкі обчислення.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Qt: кросплатформеність, розвинений GUI, зручна робота з файлами.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QCryptographicHash: SHA-256/SHA-512/MD5 для безпечного хешування.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Модульна арифметика: генерація публічного ключа з приватного.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94507" y="3775990"/>
            <a:ext cx="697003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Технічні переваги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073116" y="3817483"/>
            <a:ext cx="333375" cy="333375"/>
            <a:chOff x="0" y="0"/>
            <a:chExt cx="87802" cy="878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  <p:transition spd="fast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06531" y="3399217"/>
            <a:ext cx="7832779" cy="3456416"/>
          </a:xfrm>
          <a:custGeom>
            <a:avLst/>
            <a:gdLst/>
            <a:ahLst/>
            <a:cxnLst/>
            <a:rect r="r" b="b" t="t" l="l"/>
            <a:pathLst>
              <a:path h="3456416" w="7832779">
                <a:moveTo>
                  <a:pt x="0" y="0"/>
                </a:moveTo>
                <a:lnTo>
                  <a:pt x="7832780" y="0"/>
                </a:lnTo>
                <a:lnTo>
                  <a:pt x="7832780" y="3456416"/>
                </a:lnTo>
                <a:lnTo>
                  <a:pt x="0" y="345641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0245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06531" y="7309896"/>
            <a:ext cx="7832779" cy="1948404"/>
          </a:xfrm>
          <a:custGeom>
            <a:avLst/>
            <a:gdLst/>
            <a:ahLst/>
            <a:cxnLst/>
            <a:rect r="r" b="b" t="t" l="l"/>
            <a:pathLst>
              <a:path h="1948404" w="7832779">
                <a:moveTo>
                  <a:pt x="0" y="0"/>
                </a:moveTo>
                <a:lnTo>
                  <a:pt x="7832780" y="0"/>
                </a:lnTo>
                <a:lnTo>
                  <a:pt x="7832780" y="1948404"/>
                </a:lnTo>
                <a:lnTo>
                  <a:pt x="0" y="19484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69338" y="1898185"/>
            <a:ext cx="11540262" cy="99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65975" y="783695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69338" y="4316140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Генерація пари ключів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181550" y="4786529"/>
            <a:ext cx="709673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SHA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-256 хеш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ування персональних даних → приватний ключ.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Модульна арифметика → публічний ключ.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Формула: publicKey = (privateKey × 7) mod 1000007.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7 — множник, 1000007 — просте число (модуль).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69338" y="7604648"/>
            <a:ext cx="6408035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Обчислення хешу документа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181550" y="8077723"/>
            <a:ext cx="641491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Підтримка SHA-256, SHA-512, MD5.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Побайтове читання файлу.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риптографічне хешування через QCryptographicHash.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9338" y="1898185"/>
            <a:ext cx="11540262" cy="99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614354" y="3167051"/>
            <a:ext cx="7848848" cy="1991645"/>
          </a:xfrm>
          <a:custGeom>
            <a:avLst/>
            <a:gdLst/>
            <a:ahLst/>
            <a:cxnLst/>
            <a:rect r="r" b="b" t="t" l="l"/>
            <a:pathLst>
              <a:path h="1991645" w="7848848">
                <a:moveTo>
                  <a:pt x="0" y="0"/>
                </a:moveTo>
                <a:lnTo>
                  <a:pt x="7848848" y="0"/>
                </a:lnTo>
                <a:lnTo>
                  <a:pt x="7848848" y="1991645"/>
                </a:lnTo>
                <a:lnTo>
                  <a:pt x="0" y="1991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06531" y="5263081"/>
            <a:ext cx="7856671" cy="4649706"/>
          </a:xfrm>
          <a:custGeom>
            <a:avLst/>
            <a:gdLst/>
            <a:ahLst/>
            <a:cxnLst/>
            <a:rect r="r" b="b" t="t" l="l"/>
            <a:pathLst>
              <a:path h="4649706" w="7856671">
                <a:moveTo>
                  <a:pt x="0" y="0"/>
                </a:moveTo>
                <a:lnTo>
                  <a:pt x="7856671" y="0"/>
                </a:lnTo>
                <a:lnTo>
                  <a:pt x="7856671" y="4649706"/>
                </a:lnTo>
                <a:lnTo>
                  <a:pt x="0" y="46497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551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765975" y="783695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869338" y="3576981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Створення цифрового підпису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1853" y="4031376"/>
            <a:ext cx="709673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Обчислення хешу документа.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XOR-шифрування хешу приват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ним к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лючем.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Результат = цифровий підпис.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69338" y="6918009"/>
            <a:ext cx="6408035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Перевірка цифрового підпису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11853" y="7372034"/>
            <a:ext cx="641491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Обчислення хешу поточного документа.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XOR-розшифрування підпису публічним ключем.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орівняння хешів → результат перевірки.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269855"/>
            <a:ext cx="12765895" cy="99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1279340" y="-3806845"/>
            <a:ext cx="643045" cy="9407130"/>
            <a:chOff x="0" y="0"/>
            <a:chExt cx="169362" cy="247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21110" y="68748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5333" y="68748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3934" y="687487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267" y="3559464"/>
            <a:ext cx="697003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Виклики та рішення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63876" y="3600956"/>
            <a:ext cx="333375" cy="333375"/>
            <a:chOff x="0" y="0"/>
            <a:chExt cx="87802" cy="87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600418" y="4489738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1: Використання спрощеної математики замість RSA.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600418" y="4763283"/>
            <a:ext cx="12594028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Використано демонстраційну односпрямовану функцію publicKey = (privateKey × 7) mod 1000007.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0418" y="5239532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2: Генерація криптографічно стійкого приватного ключа.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0418" y="5515757"/>
            <a:ext cx="1295743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Приватний ключ отримується через SHA-256 від персональних даних для детермінованості.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0418" y="5991197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3: Вибір алгоритму хешування для документів.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0418" y="6267421"/>
            <a:ext cx="10420220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Додано SHA-256, SHA-512 і MD5 (лише для демонстрації). 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585267" y="6762721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4: Підтримка великих файлів при хешуванні.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585267" y="7038945"/>
            <a:ext cx="9617185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Обмежено розмір файлу до 500 MB.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00418" y="7534245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5: Виявлення підробки підпису.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600418" y="7810470"/>
            <a:ext cx="961718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Порівнюється хеш документа з хешем після XOR-операції. Будь-які зміни одразу дають «Підпис недійсний».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585267" y="8572469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6: Зберігання та валідація підписів.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1585267" y="8848694"/>
            <a:ext cx="9617185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Підпис у hex-форматі з метаданими; додано перевірку довжини та синтаксису для уникнення помилок при завантаженні.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DAG57SCv83Q</dc:identifier>
  <dcterms:modified xsi:type="dcterms:W3CDTF">2011-08-01T06:04:30Z</dcterms:modified>
  <cp:revision>1</cp:revision>
  <dc:title>ЛР4_6.04.121.010.22.2_Махиня_Я.О.</dc:title>
</cp:coreProperties>
</file>